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76" r:id="rId3"/>
    <p:sldId id="258" r:id="rId4"/>
    <p:sldId id="277" r:id="rId5"/>
    <p:sldId id="284" r:id="rId6"/>
    <p:sldId id="264" r:id="rId7"/>
    <p:sldId id="280" r:id="rId8"/>
    <p:sldId id="269" r:id="rId9"/>
    <p:sldId id="271" r:id="rId10"/>
    <p:sldId id="270" r:id="rId11"/>
    <p:sldId id="272" r:id="rId12"/>
    <p:sldId id="281" r:id="rId13"/>
    <p:sldId id="283" r:id="rId14"/>
    <p:sldId id="282" r:id="rId1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Arial Black" panose="020B0A04020102020204" pitchFamily="34" charset="0"/>
      <p:bold r:id="rId21"/>
    </p:embeddedFont>
    <p:embeddedFont>
      <p:font typeface="Aharoni" panose="02010803020104030203" pitchFamily="2" charset="-79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22" autoAdjust="0"/>
  </p:normalViewPr>
  <p:slideViewPr>
    <p:cSldViewPr>
      <p:cViewPr varScale="1">
        <p:scale>
          <a:sx n="53" d="100"/>
          <a:sy n="53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E0213-2005-40F0-9EB5-A7614895C962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7CF4B-639E-447A-BCA0-4390C15E4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7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7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79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79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56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5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8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7CF4B-639E-447A-BCA0-4390C15E4A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9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45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9459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644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68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198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22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35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71873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2510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5320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392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610761-916C-47AF-9411-4298606F1F34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8D9233-DC75-4178-9FD6-788F1E0DB4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75CD-7302-424C-8F74-C44EA7DC4C73}" type="datetime1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2/14/2014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Steven J. Wallace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6C5DFD-4BC8-44B6-959E-F99E0FCB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0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Expository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Excerpts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From Acts 2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Verses Are From The </a:t>
            </a:r>
            <a:r>
              <a:rPr lang="en-US" sz="2400" dirty="0" err="1" smtClean="0"/>
              <a:t>NKJV</a:t>
            </a:r>
            <a:r>
              <a:rPr lang="en-US" sz="2400" dirty="0" smtClean="0"/>
              <a:t> Unless Noted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9740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92934"/>
                </a:solidFill>
              </a:rPr>
              <a:t>(part 2; Acts 2:14-36)</a:t>
            </a:r>
            <a:endParaRPr lang="en-US" b="1" dirty="0">
              <a:solidFill>
                <a:srgbClr val="292934"/>
              </a:solidFill>
            </a:endParaRPr>
          </a:p>
        </p:txBody>
      </p:sp>
      <p:pic>
        <p:nvPicPr>
          <p:cNvPr id="2050" name="Picture 2" descr="C:\Users\Steven\AppData\Local\Microsoft\Windows\Temporary Internet Files\Content.IE5\2U9RUMRX\MP90040013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2286000" cy="3121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70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“God has made this Jesus…both Lord and Christ” (Acts 2:36)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MESSIAH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Bell Gothic Std Light" pitchFamily="34" charset="0"/>
              </a:rPr>
              <a:t>WOULD DIE (2:27)</a:t>
            </a:r>
          </a:p>
          <a:p>
            <a:r>
              <a:rPr lang="en-US" sz="2800" dirty="0" smtClean="0">
                <a:latin typeface="Bell Gothic Std Light" pitchFamily="34" charset="0"/>
              </a:rPr>
              <a:t>WOULD RISE FROM DEAD (2:27)</a:t>
            </a:r>
          </a:p>
          <a:p>
            <a:r>
              <a:rPr lang="en-US" sz="2800" dirty="0" smtClean="0">
                <a:latin typeface="Bell Gothic Std Light" pitchFamily="34" charset="0"/>
              </a:rPr>
              <a:t>WOULD ASCEND INTO HEAVENS (2:34, 35)</a:t>
            </a:r>
          </a:p>
          <a:p>
            <a:r>
              <a:rPr lang="en-US" sz="2800" dirty="0" smtClean="0">
                <a:latin typeface="Bell Gothic Std Light" pitchFamily="34" charset="0"/>
              </a:rPr>
              <a:t>IS DAVID’S LORD (2:34)</a:t>
            </a:r>
            <a:endParaRPr lang="en-US" sz="2800" dirty="0">
              <a:latin typeface="Bell Gothic Std Light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JESUS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160520" cy="39512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Gothic Std Light" pitchFamily="34" charset="0"/>
              </a:rPr>
              <a:t>DIED (2:23)</a:t>
            </a:r>
          </a:p>
          <a:p>
            <a:r>
              <a:rPr lang="en-US" sz="2800" dirty="0" smtClean="0">
                <a:latin typeface="Bell Gothic Std Light" pitchFamily="34" charset="0"/>
              </a:rPr>
              <a:t>ROSE FROM THE DEAD (2:24, 32)</a:t>
            </a:r>
          </a:p>
          <a:p>
            <a:r>
              <a:rPr lang="en-US" sz="2800" dirty="0" smtClean="0">
                <a:latin typeface="Bell Gothic Std Light" pitchFamily="34" charset="0"/>
              </a:rPr>
              <a:t>DID ASCEND, POURED OUT HOLY SPIRIT (2:33)</a:t>
            </a:r>
          </a:p>
          <a:p>
            <a:r>
              <a:rPr lang="en-US" sz="2800" dirty="0" smtClean="0">
                <a:latin typeface="Bell Gothic Std Light" pitchFamily="34" charset="0"/>
              </a:rPr>
              <a:t>IS LORD AND CHRIST (2:36)</a:t>
            </a:r>
          </a:p>
        </p:txBody>
      </p:sp>
    </p:spTree>
    <p:extLst>
      <p:ext uri="{BB962C8B-B14F-4D97-AF65-F5344CB8AC3E}">
        <p14:creationId xmlns:p14="http://schemas.microsoft.com/office/powerpoint/2010/main" val="64098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The Forcefulness Of Four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Holy Spirit baptism and the prophets </a:t>
            </a:r>
            <a:r>
              <a:rPr lang="en-US" sz="3200" b="1" dirty="0" smtClean="0">
                <a:solidFill>
                  <a:schemeClr val="tx2"/>
                </a:solidFill>
              </a:rPr>
              <a:t>prove apostolic inspiration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testimony of the apostles, the empty tomb and the Psalms </a:t>
            </a:r>
            <a:r>
              <a:rPr lang="en-US" sz="3200" b="1" dirty="0" smtClean="0">
                <a:solidFill>
                  <a:schemeClr val="tx2"/>
                </a:solidFill>
              </a:rPr>
              <a:t>prove the resurrection of Jesus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testimony of the apostles, Holy Spirit baptism and the Psalms </a:t>
            </a:r>
            <a:r>
              <a:rPr lang="en-US" sz="3200" b="1" dirty="0" smtClean="0">
                <a:solidFill>
                  <a:schemeClr val="tx2"/>
                </a:solidFill>
              </a:rPr>
              <a:t>prove the ascension of Jesus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Holy Spirit baptism and the Psalms </a:t>
            </a:r>
            <a:r>
              <a:rPr lang="en-US" sz="3200" b="1" dirty="0" smtClean="0">
                <a:solidFill>
                  <a:schemeClr val="tx2"/>
                </a:solidFill>
              </a:rPr>
              <a:t>prove that Jesus is “Lord” and “Christ”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43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Next Lesson: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The importance of the resurrection (Acts 2:31)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The desired response (Acts 2:37-41)</a:t>
            </a:r>
          </a:p>
          <a:p>
            <a:pPr marL="457200" indent="-45720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819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Will You Obey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he Christ Your Lord?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Will you believe that Jesus is the Christ, the Son of God?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Will you confess that today?</a:t>
            </a:r>
          </a:p>
          <a:p>
            <a:pPr lvl="1"/>
            <a:r>
              <a:rPr lang="en-US" sz="2800" dirty="0"/>
              <a:t>“Simon Peter answered and said, </a:t>
            </a:r>
            <a:r>
              <a:rPr lang="en-US" sz="2800" dirty="0" smtClean="0"/>
              <a:t>‘You </a:t>
            </a:r>
            <a:r>
              <a:rPr lang="en-US" sz="2800" dirty="0"/>
              <a:t>are the Christ, the Son of the living </a:t>
            </a:r>
            <a:r>
              <a:rPr lang="en-US" sz="2800" dirty="0" smtClean="0"/>
              <a:t>God’” (Matt. 16:16)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Will you be willing to repent from all sin (Acts 2:38)?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Will you be willing to be baptized for the remission of sins (Acts 2:38)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smtClean="0"/>
              <a:t>Will you be willing to remain faithful to the Lord until death (Rev. 2:10)?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30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Acts 2 (previously)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Pivotal Chapter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Fulfillment of prophecy </a:t>
            </a:r>
            <a:r>
              <a:rPr lang="en-US" sz="3200" dirty="0" smtClean="0"/>
              <a:t>(Joel 2:28-32; Dan. 7:13, 14; 2:44; Is. 2:1-4)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Beginning of the church of Christ </a:t>
            </a:r>
            <a:r>
              <a:rPr lang="en-US" sz="3200" dirty="0" smtClean="0"/>
              <a:t>(Acts 2:47; 1 Cor. 12:13)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Terms of entrance given </a:t>
            </a:r>
            <a:r>
              <a:rPr lang="en-US" sz="3200" dirty="0" smtClean="0"/>
              <a:t>(Acts 2:21, 37, 38)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5388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Acts 2 (previously)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2:1-11</a:t>
            </a:r>
            <a:r>
              <a:rPr lang="en-US" sz="3200" dirty="0" smtClean="0"/>
              <a:t> – God Keeps His Promises</a:t>
            </a:r>
          </a:p>
          <a:p>
            <a:pPr lvl="1"/>
            <a:r>
              <a:rPr lang="en-US" sz="2800" dirty="0" smtClean="0"/>
              <a:t>Holy Spirit baptism</a:t>
            </a:r>
          </a:p>
          <a:p>
            <a:pPr lvl="1"/>
            <a:r>
              <a:rPr lang="en-US" sz="2800" dirty="0" smtClean="0"/>
              <a:t>Tongue speaking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2:12, 13 </a:t>
            </a:r>
            <a:r>
              <a:rPr lang="en-US" sz="3200" dirty="0" smtClean="0"/>
              <a:t>– Man’s Slow Heart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2003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The Defense Of The Gospel (2:14-36)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42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 smtClean="0"/>
              <a:t>Wisdom in answering the charge (2:14, 15)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2700" dirty="0" smtClean="0"/>
              <a:t>A rash judgment against good (2:13)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2700" dirty="0" smtClean="0"/>
              <a:t>The kind of judging Jesus condemned (Lk. 6:37-45)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2700" b="1" dirty="0" smtClean="0">
                <a:solidFill>
                  <a:schemeClr val="tx2">
                    <a:lumMod val="50000"/>
                  </a:schemeClr>
                </a:solidFill>
              </a:rPr>
              <a:t>Not</a:t>
            </a:r>
            <a:r>
              <a:rPr lang="en-US" sz="27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700" dirty="0" smtClean="0"/>
              <a:t>against judging </a:t>
            </a:r>
            <a:r>
              <a:rPr lang="en-US" sz="2700" b="1" dirty="0" smtClean="0">
                <a:solidFill>
                  <a:schemeClr val="tx2">
                    <a:lumMod val="50000"/>
                  </a:schemeClr>
                </a:solidFill>
              </a:rPr>
              <a:t>wrong-doers</a:t>
            </a:r>
            <a:r>
              <a:rPr lang="en-US" sz="2700" dirty="0" smtClean="0"/>
              <a:t>:</a:t>
            </a:r>
          </a:p>
          <a:p>
            <a:pPr marL="1062990" lvl="2" indent="-514350">
              <a:buFont typeface="+mj-lt"/>
              <a:buAutoNum type="arabicParenR"/>
            </a:pPr>
            <a:r>
              <a:rPr lang="en-US" sz="2500" dirty="0" smtClean="0"/>
              <a:t>By civil authority (1 Pet. 2:13, 14)</a:t>
            </a:r>
          </a:p>
          <a:p>
            <a:pPr marL="1062990" lvl="2" indent="-514350">
              <a:buFont typeface="+mj-lt"/>
              <a:buAutoNum type="arabicParenR"/>
            </a:pPr>
            <a:r>
              <a:rPr lang="en-US" sz="2500" dirty="0" smtClean="0"/>
              <a:t>By congregational authority (Matt. 18:16, 17; 1 Cor. 5:1ff; Titus 3:10; etc.)</a:t>
            </a:r>
          </a:p>
          <a:p>
            <a:pPr marL="1062990" lvl="2" indent="-514350">
              <a:buFont typeface="+mj-lt"/>
              <a:buAutoNum type="arabicParenR"/>
            </a:pPr>
            <a:r>
              <a:rPr lang="en-US" sz="2500" dirty="0" smtClean="0"/>
              <a:t>By personal right (Lk. 6:39; 43-45; Matt. 7:1, 6, 15; 1 Cor. 5:11)</a:t>
            </a:r>
          </a:p>
        </p:txBody>
      </p:sp>
    </p:spTree>
    <p:extLst>
      <p:ext uri="{BB962C8B-B14F-4D97-AF65-F5344CB8AC3E}">
        <p14:creationId xmlns:p14="http://schemas.microsoft.com/office/powerpoint/2010/main" val="451839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The Defense Of The Gospel (2:14-36)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42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Wisdom in answering the charge (2:14, 15)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 smtClean="0"/>
              <a:t>The answer of scripture proves inspiration (2:16-21)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F</a:t>
            </a:r>
            <a:r>
              <a:rPr lang="en-US" sz="3100" dirty="0" smtClean="0"/>
              <a:t>rom the known to the unknown (2:22-24)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2800" dirty="0" smtClean="0"/>
              <a:t>Known:</a:t>
            </a:r>
          </a:p>
          <a:p>
            <a:pPr marL="1120140" lvl="2" indent="-571500">
              <a:buFont typeface="+mj-lt"/>
              <a:buAutoNum type="romanLcPeriod"/>
            </a:pPr>
            <a:r>
              <a:rPr lang="en-US" sz="2600" dirty="0" smtClean="0"/>
              <a:t>“miracles, wonders, and signs…as you yourselves also know” (2:22)</a:t>
            </a:r>
          </a:p>
          <a:p>
            <a:pPr marL="1120140" lvl="2" indent="-571500">
              <a:buFont typeface="+mj-lt"/>
              <a:buAutoNum type="romanLcPeriod"/>
            </a:pPr>
            <a:r>
              <a:rPr lang="en-US" sz="2600" dirty="0" smtClean="0"/>
              <a:t>“have taken by lawless hands, have crucified” (2:23)</a:t>
            </a:r>
          </a:p>
        </p:txBody>
      </p:sp>
    </p:spTree>
    <p:extLst>
      <p:ext uri="{BB962C8B-B14F-4D97-AF65-F5344CB8AC3E}">
        <p14:creationId xmlns:p14="http://schemas.microsoft.com/office/powerpoint/2010/main" val="267350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995A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3) The Defense Of The Gospel (2:14-36)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42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Wisdom in answering the charge (2:14, 15)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answer of scripture proves inspiration (2:16-21)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F</a:t>
            </a:r>
            <a:r>
              <a:rPr lang="en-US" sz="3100" dirty="0" smtClean="0"/>
              <a:t>rom the known to the unknown (2:22-24)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US" sz="2800" dirty="0" smtClean="0">
                <a:solidFill>
                  <a:srgbClr val="C00000"/>
                </a:solidFill>
              </a:rPr>
              <a:t>Unknown:</a:t>
            </a:r>
          </a:p>
          <a:p>
            <a:pPr marL="1120140" lvl="2" indent="-571500">
              <a:buFont typeface="+mj-lt"/>
              <a:buAutoNum type="romanLcPeriod"/>
            </a:pPr>
            <a:r>
              <a:rPr lang="en-US" sz="2600" dirty="0" smtClean="0"/>
              <a:t>“Him, being delivered by the determined purpose and foreknowledge of God…” (2:23)</a:t>
            </a:r>
          </a:p>
          <a:p>
            <a:pPr marL="1120140" lvl="2" indent="-571500">
              <a:buFont typeface="+mj-lt"/>
              <a:buAutoNum type="romanLcPeriod"/>
            </a:pPr>
            <a:r>
              <a:rPr lang="en-US" sz="2600" dirty="0" smtClean="0"/>
              <a:t>“whom God raised up, having loosed the pains of death…” (2:24)</a:t>
            </a:r>
          </a:p>
        </p:txBody>
      </p:sp>
    </p:spTree>
    <p:extLst>
      <p:ext uri="{BB962C8B-B14F-4D97-AF65-F5344CB8AC3E}">
        <p14:creationId xmlns:p14="http://schemas.microsoft.com/office/powerpoint/2010/main" val="189132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3) The Defense Of The Gospel (2:14-36)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Wisdom in answering the charge (2:14, 15)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answer of scripture proves inspiration (2:16-21)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the known to the unknown (2:22-24)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/>
              <a:t>Agreement of Davidic testimony (2:25-35)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800" dirty="0" smtClean="0"/>
              <a:t>David says “concerning Him” (25)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800" dirty="0" smtClean="0"/>
              <a:t>Prophecy cannot be about David (29)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800" dirty="0" smtClean="0"/>
              <a:t>Prophecy about the Christ (30, 31)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800" dirty="0" smtClean="0"/>
              <a:t>Jesus is the Christ that David spoke of (32)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US" sz="2800" dirty="0" smtClean="0"/>
              <a:t>The necessary inference (2:33-35)</a:t>
            </a:r>
          </a:p>
        </p:txBody>
      </p:sp>
    </p:spTree>
    <p:extLst>
      <p:ext uri="{BB962C8B-B14F-4D97-AF65-F5344CB8AC3E}">
        <p14:creationId xmlns:p14="http://schemas.microsoft.com/office/powerpoint/2010/main" val="272024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32647" y="2049959"/>
            <a:ext cx="2996462" cy="3839527"/>
            <a:chOff x="832647" y="2049959"/>
            <a:chExt cx="2996462" cy="3839527"/>
          </a:xfrm>
        </p:grpSpPr>
        <p:sp>
          <p:nvSpPr>
            <p:cNvPr id="6" name="Down Arrow 5"/>
            <p:cNvSpPr/>
            <p:nvPr/>
          </p:nvSpPr>
          <p:spPr>
            <a:xfrm>
              <a:off x="1447800" y="2293440"/>
              <a:ext cx="1752600" cy="2811959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69356" y="5181600"/>
              <a:ext cx="29230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APOSTLES</a:t>
              </a:r>
              <a:endParaRPr lang="en-US" sz="40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2647" y="2049959"/>
              <a:ext cx="299646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/>
                <a:t>HOLY SPIRIT</a:t>
              </a:r>
              <a:endParaRPr lang="en-US" sz="44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55103" y="3084493"/>
              <a:ext cx="215155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/>
                <a:t>BAPTISM</a:t>
              </a:r>
            </a:p>
            <a:p>
              <a:pPr algn="ctr"/>
              <a:r>
                <a:rPr lang="en-US" sz="2800" i="1" dirty="0" smtClean="0"/>
                <a:t>POURED OUT</a:t>
              </a:r>
              <a:endParaRPr lang="en-US" sz="2800" i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990600" y="165318"/>
            <a:ext cx="7620000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“Therefore </a:t>
            </a:r>
            <a:r>
              <a:rPr lang="en-US" sz="2800" dirty="0"/>
              <a:t>being exalted to the right hand of God, and having received from the Father the promise of the Holy Spirit, He poured out this which you now see and </a:t>
            </a:r>
            <a:r>
              <a:rPr lang="en-US" sz="2800" dirty="0" smtClean="0"/>
              <a:t>hear” (Acts 2:33)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74377" y="5181600"/>
            <a:ext cx="2536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PEOPLE</a:t>
            </a:r>
            <a:endParaRPr lang="en-US" sz="4000" b="1" dirty="0"/>
          </a:p>
        </p:txBody>
      </p:sp>
      <p:cxnSp>
        <p:nvCxnSpPr>
          <p:cNvPr id="11" name="Straight Arrow Connector 10"/>
          <p:cNvCxnSpPr>
            <a:stCxn id="4" idx="3"/>
            <a:endCxn id="9" idx="1"/>
          </p:cNvCxnSpPr>
          <p:nvPr/>
        </p:nvCxnSpPr>
        <p:spPr>
          <a:xfrm>
            <a:off x="3792400" y="5535543"/>
            <a:ext cx="2281977" cy="0"/>
          </a:xfrm>
          <a:prstGeom prst="straightConnector1">
            <a:avLst/>
          </a:prstGeom>
          <a:ln w="762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17556" y="5862935"/>
            <a:ext cx="3183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“</a:t>
            </a:r>
            <a:r>
              <a:rPr lang="en-US" sz="2400" i="1" spc="-150" dirty="0" smtClean="0"/>
              <a:t>you</a:t>
            </a:r>
            <a:r>
              <a:rPr lang="en-US" sz="2400" i="1" dirty="0" smtClean="0"/>
              <a:t> now see and hear”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92400" y="3295471"/>
            <a:ext cx="4722891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Necessarily infers that Jesus ascended into the heavens and is at that right hand of God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4038602" y="2049959"/>
            <a:ext cx="4075540" cy="845641"/>
            <a:chOff x="4038602" y="2049959"/>
            <a:chExt cx="4075540" cy="845641"/>
          </a:xfrm>
        </p:grpSpPr>
        <p:sp>
          <p:nvSpPr>
            <p:cNvPr id="21" name="TextBox 20"/>
            <p:cNvSpPr txBox="1"/>
            <p:nvPr/>
          </p:nvSpPr>
          <p:spPr>
            <a:xfrm>
              <a:off x="6570834" y="2049959"/>
              <a:ext cx="154330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/>
                <a:t>JESUS</a:t>
              </a:r>
              <a:endParaRPr lang="en-US" sz="4400" b="1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4038602" y="2433935"/>
              <a:ext cx="2285998" cy="745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620325" y="2433935"/>
              <a:ext cx="1159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spc="300" dirty="0" smtClean="0">
                  <a:solidFill>
                    <a:schemeClr val="accent1"/>
                  </a:solidFill>
                </a:rPr>
                <a:t>SENT</a:t>
              </a:r>
              <a:endParaRPr lang="en-US" sz="2400" spc="3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807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3) The Defense Of The Gospel (2:14-36)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Wisdom in answering the claim (2:14, 15)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answer of scripture (2:16-21)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 the known to unknown (2:22-24)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Agreement of Davidic testimony (2:25-35)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bold application (2:36)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011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13178</TotalTime>
  <Words>805</Words>
  <Application>Microsoft Office PowerPoint</Application>
  <PresentationFormat>On-screen Show (4:3)</PresentationFormat>
  <Paragraphs>95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Wingdings</vt:lpstr>
      <vt:lpstr>Arial Black</vt:lpstr>
      <vt:lpstr>Aharoni</vt:lpstr>
      <vt:lpstr>Bell Gothic Std Light</vt:lpstr>
      <vt:lpstr>Clarity</vt:lpstr>
      <vt:lpstr>1_Clarity</vt:lpstr>
      <vt:lpstr>Expository  Excerpts From Acts 2</vt:lpstr>
      <vt:lpstr>Acts 2 (previously)</vt:lpstr>
      <vt:lpstr>Acts 2 (previously)</vt:lpstr>
      <vt:lpstr>3) The Defense Of The Gospel (2:14-36)</vt:lpstr>
      <vt:lpstr>3) The Defense Of The Gospel (2:14-36)</vt:lpstr>
      <vt:lpstr>3) The Defense Of The Gospel (2:14-36)</vt:lpstr>
      <vt:lpstr>3) The Defense Of The Gospel (2:14-36)</vt:lpstr>
      <vt:lpstr>PowerPoint Presentation</vt:lpstr>
      <vt:lpstr>3) The Defense Of The Gospel (2:14-36)</vt:lpstr>
      <vt:lpstr>“God has made this Jesus…both Lord and Christ” (Acts 2:36)</vt:lpstr>
      <vt:lpstr>The Forcefulness Of Four</vt:lpstr>
      <vt:lpstr>In The Next Lesson:</vt:lpstr>
      <vt:lpstr>Will You Obey The Christ Your Lord?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Excerpts From Acts 2</dc:title>
  <dc:creator>Steven J. Wallace</dc:creator>
  <cp:lastModifiedBy>Steven J. Wallace</cp:lastModifiedBy>
  <cp:revision>89</cp:revision>
  <dcterms:created xsi:type="dcterms:W3CDTF">2013-03-08T15:01:46Z</dcterms:created>
  <dcterms:modified xsi:type="dcterms:W3CDTF">2014-02-14T23:41:48Z</dcterms:modified>
</cp:coreProperties>
</file>